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15"/>
  </p:notesMasterIdLst>
  <p:handoutMasterIdLst>
    <p:handoutMasterId r:id="rId16"/>
  </p:handoutMasterIdLst>
  <p:sldIdLst>
    <p:sldId id="256" r:id="rId3"/>
    <p:sldId id="1015" r:id="rId4"/>
    <p:sldId id="1016" r:id="rId5"/>
    <p:sldId id="756" r:id="rId6"/>
    <p:sldId id="749" r:id="rId7"/>
    <p:sldId id="750" r:id="rId8"/>
    <p:sldId id="751" r:id="rId9"/>
    <p:sldId id="752" r:id="rId10"/>
    <p:sldId id="753" r:id="rId11"/>
    <p:sldId id="754" r:id="rId12"/>
    <p:sldId id="1021" r:id="rId13"/>
    <p:sldId id="1022" r:id="rId14"/>
  </p:sldIdLst>
  <p:sldSz cx="9144000" cy="6858000" type="screen4x3"/>
  <p:notesSz cx="6735763" cy="98694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eynep" initials="Z" lastIdx="3" clrIdx="0"/>
  <p:cmAuthor id="1" name="Fatih" initials="F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620"/>
    <p:restoredTop sz="96686" autoAdjust="0"/>
  </p:normalViewPr>
  <p:slideViewPr>
    <p:cSldViewPr>
      <p:cViewPr varScale="1">
        <p:scale>
          <a:sx n="85" d="100"/>
          <a:sy n="85" d="100"/>
        </p:scale>
        <p:origin x="79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9031" cy="492939"/>
          </a:xfrm>
          <a:prstGeom prst="rect">
            <a:avLst/>
          </a:prstGeom>
        </p:spPr>
        <p:txBody>
          <a:bodyPr vert="horz" lIns="87590" tIns="43795" rIns="87590" bIns="43795" rtlCol="0"/>
          <a:lstStyle>
            <a:lvl1pPr algn="l">
              <a:defRPr sz="11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5227" y="0"/>
            <a:ext cx="2919031" cy="492939"/>
          </a:xfrm>
          <a:prstGeom prst="rect">
            <a:avLst/>
          </a:prstGeom>
        </p:spPr>
        <p:txBody>
          <a:bodyPr vert="horz" lIns="87590" tIns="43795" rIns="87590" bIns="43795" rtlCol="0"/>
          <a:lstStyle>
            <a:lvl1pPr algn="r">
              <a:defRPr sz="1100"/>
            </a:lvl1pPr>
          </a:lstStyle>
          <a:p>
            <a:pPr>
              <a:defRPr/>
            </a:pPr>
            <a:fld id="{21366769-0C17-442A-895B-E938084F436D}" type="datetimeFigureOut">
              <a:rPr lang="de-DE"/>
              <a:pPr>
                <a:defRPr/>
              </a:pPr>
              <a:t>23.10.2022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75018"/>
            <a:ext cx="2919031" cy="492939"/>
          </a:xfrm>
          <a:prstGeom prst="rect">
            <a:avLst/>
          </a:prstGeom>
        </p:spPr>
        <p:txBody>
          <a:bodyPr vert="horz" lIns="87590" tIns="43795" rIns="87590" bIns="43795" rtlCol="0" anchor="b"/>
          <a:lstStyle>
            <a:lvl1pPr algn="l">
              <a:defRPr sz="11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5227" y="9375018"/>
            <a:ext cx="2919031" cy="492939"/>
          </a:xfrm>
          <a:prstGeom prst="rect">
            <a:avLst/>
          </a:prstGeom>
        </p:spPr>
        <p:txBody>
          <a:bodyPr vert="horz" lIns="87590" tIns="43795" rIns="87590" bIns="43795" rtlCol="0" anchor="b"/>
          <a:lstStyle>
            <a:lvl1pPr algn="r">
              <a:defRPr sz="1100"/>
            </a:lvl1pPr>
          </a:lstStyle>
          <a:p>
            <a:pPr>
              <a:defRPr/>
            </a:pPr>
            <a:fld id="{05F8A2BA-4E50-4B93-8DA2-75B10B09DE6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739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9031" cy="49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defTabSz="948896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5227" y="0"/>
            <a:ext cx="2919031" cy="49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algn="r" defTabSz="948896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32363" cy="3700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276" y="4687509"/>
            <a:ext cx="5389213" cy="444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5018"/>
            <a:ext cx="2919031" cy="49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defTabSz="948896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5227" y="9375018"/>
            <a:ext cx="2919031" cy="49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algn="r" defTabSz="948896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E7A11710-6318-4617-9CDC-41D645B5145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559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41363"/>
            <a:ext cx="493236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41363"/>
            <a:ext cx="493236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65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41363"/>
            <a:ext cx="493236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1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41363"/>
            <a:ext cx="493236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08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41363"/>
            <a:ext cx="493236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013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41363"/>
            <a:ext cx="493236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084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41363"/>
            <a:ext cx="493236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647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41363"/>
            <a:ext cx="493236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714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89924-F2A9-4BBB-9DBD-AA0F96B054D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1795E-3ECA-4C95-BCC9-8B66459B9FA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E1444-A1E0-45AF-A236-3B3D424DFBE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0D5B4-BAC5-4E36-8E18-4DE2087EEF8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82407-C7F1-4A86-ABD2-6231783DAF6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23C93-6A03-4BA4-BE34-C1BBD498D45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B71DE-601B-4891-9028-39B593DA366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EEBF1-BAC0-449B-B736-909E61948D1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B00E-1FD8-46A3-A44A-C212E3F1B95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4939F-943C-492D-80C1-3D8DA17C9DB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FE023-C9DB-4F88-9786-13E80C3477E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000" b="0" dirty="0"/>
              <a:t>- </a:t>
            </a:r>
            <a:fld id="{2E9B48F2-B8AA-4947-B56E-BF420C312FAC}" type="slidenum">
              <a:rPr lang="de-DE" sz="1000" b="0"/>
              <a:pPr>
                <a:defRPr/>
              </a:pPr>
              <a:t>‹#›</a:t>
            </a:fld>
            <a:r>
              <a:rPr lang="de-DE" sz="1000" b="0" dirty="0"/>
              <a:t> -</a:t>
            </a: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BBD004AC-48FD-42AD-B4D1-61F927313C2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Recommender Systems</a:t>
            </a:r>
            <a:r>
              <a:rPr lang="en-US" sz="2600" dirty="0"/>
              <a:t> </a:t>
            </a:r>
            <a:br>
              <a:rPr lang="en-US" sz="2600" dirty="0"/>
            </a:br>
            <a:br>
              <a:rPr lang="en-US" dirty="0"/>
            </a:br>
            <a:endParaRPr lang="en-US" sz="1200" i="1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5378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9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80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5376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7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785813" y="2722563"/>
            <a:ext cx="3252787" cy="920750"/>
            <a:chOff x="857224" y="2722011"/>
            <a:chExt cx="3252812" cy="921303"/>
          </a:xfrm>
        </p:grpSpPr>
        <p:pic>
          <p:nvPicPr>
            <p:cNvPr id="15374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5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5372" name="Grafik 21" descr="P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3" name="Grafik 22" descr="P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5370" name="Grafik 25" descr="KM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1" name="Grafik 26" descr="KMarrow.pn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368" name="Rechteck 28"/>
          <p:cNvSpPr>
            <a:spLocks noChangeArrowheads="1"/>
          </p:cNvSpPr>
          <p:nvPr/>
        </p:nvSpPr>
        <p:spPr bwMode="auto">
          <a:xfrm>
            <a:off x="4429125" y="1285875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Hybrid: combinations of various inputs and/or composition of different mechanism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476" t="5968" r="10424" b="56080"/>
          <a:stretch/>
        </p:blipFill>
        <p:spPr>
          <a:xfrm>
            <a:off x="395536" y="0"/>
            <a:ext cx="6688898" cy="6741368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64288" y="318601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2022/10/26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84434" y="616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2023/1/4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315682" y="3186018"/>
            <a:ext cx="6768752" cy="3693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44" y="6151833"/>
            <a:ext cx="679762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252" t="41092" r="10368" b="22084"/>
          <a:stretch/>
        </p:blipFill>
        <p:spPr>
          <a:xfrm>
            <a:off x="899592" y="404664"/>
            <a:ext cx="648072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Before e-commerce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619" y="332656"/>
            <a:ext cx="4425181" cy="26642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563315"/>
            <a:ext cx="3187055" cy="23872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881" y="3573016"/>
            <a:ext cx="577898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52" t="8197" r="18106" b="13044"/>
          <a:stretch/>
        </p:blipFill>
        <p:spPr>
          <a:xfrm>
            <a:off x="179512" y="332656"/>
            <a:ext cx="6062973" cy="41044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7610" t="19367" r="17798" b="45419"/>
          <a:stretch/>
        </p:blipFill>
        <p:spPr>
          <a:xfrm>
            <a:off x="0" y="4725144"/>
            <a:ext cx="6574838" cy="20162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67028" t="13890" r="18663" b="4739"/>
          <a:stretch/>
        </p:blipFill>
        <p:spPr>
          <a:xfrm>
            <a:off x="6948264" y="286295"/>
            <a:ext cx="1944216" cy="62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domain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US" dirty="0"/>
              <a:t>Recommendation systems (RS) help to match users with items</a:t>
            </a:r>
          </a:p>
          <a:p>
            <a:pPr lvl="1"/>
            <a:r>
              <a:rPr lang="en-US" dirty="0"/>
              <a:t>Ease information overload</a:t>
            </a:r>
          </a:p>
          <a:p>
            <a:pPr lvl="1"/>
            <a:r>
              <a:rPr lang="en-US" dirty="0"/>
              <a:t>Sales assistance (guidance, advisory, persuasion,…)</a:t>
            </a:r>
          </a:p>
          <a:p>
            <a:pPr marL="457200" lvl="1" indent="0">
              <a:buNone/>
            </a:pPr>
            <a:endParaRPr lang="en-US" i="1" dirty="0">
              <a:cs typeface="Calibri" pitchFamily="34" charset="0"/>
            </a:endParaRPr>
          </a:p>
          <a:p>
            <a:r>
              <a:rPr lang="en-US" dirty="0"/>
              <a:t>Different system designs / paradigms</a:t>
            </a:r>
          </a:p>
          <a:p>
            <a:pPr lvl="1"/>
            <a:r>
              <a:rPr lang="en-US" dirty="0"/>
              <a:t>Based on availability of exploitable data</a:t>
            </a:r>
          </a:p>
          <a:p>
            <a:pPr lvl="1"/>
            <a:r>
              <a:rPr lang="en-US" dirty="0"/>
              <a:t>Implicit and explicit user feedback</a:t>
            </a:r>
          </a:p>
          <a:p>
            <a:pPr lvl="1"/>
            <a:r>
              <a:rPr lang="en-US" dirty="0"/>
              <a:t>Domain characteristics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2209800"/>
            <a:ext cx="998240" cy="998240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7749152" y="3236499"/>
            <a:ext cx="692608" cy="1366317"/>
            <a:chOff x="7164288" y="3169940"/>
            <a:chExt cx="1225451" cy="2417465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64288" y="3169940"/>
              <a:ext cx="1219200" cy="12192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170539" y="4368205"/>
              <a:ext cx="1219200" cy="1219200"/>
            </a:xfrm>
            <a:prstGeom prst="rect">
              <a:avLst/>
            </a:prstGeom>
          </p:spPr>
        </p:pic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725144"/>
            <a:ext cx="998240" cy="998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0246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7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4" name="Rechteck 31"/>
          <p:cNvSpPr>
            <a:spLocks noChangeArrowheads="1"/>
          </p:cNvSpPr>
          <p:nvPr/>
        </p:nvSpPr>
        <p:spPr bwMode="auto">
          <a:xfrm>
            <a:off x="4286250" y="1643063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Recommender systems reduce information overload by estimating relevance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1273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1271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2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9" name="Rechteck 14"/>
          <p:cNvSpPr>
            <a:spLocks noChangeArrowheads="1"/>
          </p:cNvSpPr>
          <p:nvPr/>
        </p:nvSpPr>
        <p:spPr bwMode="auto">
          <a:xfrm>
            <a:off x="4286250" y="1500188"/>
            <a:ext cx="457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Personalized 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2300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1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2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292" name="Rechteck 8"/>
          <p:cNvSpPr>
            <a:spLocks noChangeArrowheads="1"/>
          </p:cNvSpPr>
          <p:nvPr/>
        </p:nvSpPr>
        <p:spPr bwMode="auto">
          <a:xfrm>
            <a:off x="4357688" y="1571625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Collaborative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: "Tell </a:t>
            </a:r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me what's popular among 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my peers"</a:t>
            </a:r>
            <a:endParaRPr lang="en-US" sz="2000" dirty="0">
              <a:solidFill>
                <a:srgbClr val="003366"/>
              </a:solidFill>
              <a:latin typeface="Calibri" pitchFamily="34" charset="0"/>
            </a:endParaRPr>
          </a:p>
        </p:txBody>
      </p: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2298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9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785813" y="2722563"/>
            <a:ext cx="3252787" cy="920750"/>
            <a:chOff x="857224" y="2722011"/>
            <a:chExt cx="3252812" cy="921303"/>
          </a:xfrm>
        </p:grpSpPr>
        <p:pic>
          <p:nvPicPr>
            <p:cNvPr id="12296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7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3324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5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6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3322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3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7" name="Rechteck 19"/>
          <p:cNvSpPr>
            <a:spLocks noChangeArrowheads="1"/>
          </p:cNvSpPr>
          <p:nvPr/>
        </p:nvSpPr>
        <p:spPr bwMode="auto">
          <a:xfrm>
            <a:off x="4286250" y="1428750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Content-based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: "Show </a:t>
            </a:r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me more of the same what 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I've liked"</a:t>
            </a:r>
            <a:endParaRPr lang="en-US" sz="2000" b="0" dirty="0"/>
          </a:p>
        </p:txBody>
      </p: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3320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1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4351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2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3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4349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0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4347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42" name="Rechteck 24"/>
          <p:cNvSpPr>
            <a:spLocks noChangeArrowheads="1"/>
          </p:cNvSpPr>
          <p:nvPr/>
        </p:nvSpPr>
        <p:spPr bwMode="auto">
          <a:xfrm>
            <a:off x="4429125" y="1643063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Knowledge-based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: "Tell </a:t>
            </a:r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me what fits based on </a:t>
            </a:r>
            <a:r>
              <a:rPr lang="en-US" sz="2000">
                <a:solidFill>
                  <a:srgbClr val="003366"/>
                </a:solidFill>
                <a:latin typeface="Calibri" pitchFamily="34" charset="0"/>
              </a:rPr>
              <a:t>my needs"</a:t>
            </a:r>
            <a:endParaRPr lang="en-US" sz="2000" dirty="0">
              <a:solidFill>
                <a:srgbClr val="003366"/>
              </a:solidFill>
              <a:latin typeface="Calibri" pitchFamily="34" charset="0"/>
            </a:endParaRPr>
          </a:p>
        </p:txBody>
      </p:sp>
      <p:grpSp>
        <p:nvGrpSpPr>
          <p:cNvPr id="5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4345" name="Grafik 25" descr="K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6" name="Grafik 26" descr="K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1625</TotalTime>
  <Words>142</Words>
  <Application>Microsoft Office PowerPoint</Application>
  <PresentationFormat>如螢幕大小 (4:3)</PresentationFormat>
  <Paragraphs>33</Paragraphs>
  <Slides>12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Arial</vt:lpstr>
      <vt:lpstr>Calibri</vt:lpstr>
      <vt:lpstr>Verdana</vt:lpstr>
      <vt:lpstr>Wingdings</vt:lpstr>
      <vt:lpstr>17_habv</vt:lpstr>
      <vt:lpstr>Benutzerdefiniertes Design</vt:lpstr>
      <vt:lpstr>Recommender Systems   </vt:lpstr>
      <vt:lpstr>Before e-commerce</vt:lpstr>
      <vt:lpstr>PowerPoint 簡報</vt:lpstr>
      <vt:lpstr>Problem domain</vt:lpstr>
      <vt:lpstr>Paradigms of recommender systems</vt:lpstr>
      <vt:lpstr>Paradigms of recommender systems</vt:lpstr>
      <vt:lpstr>Paradigms of recommender systems</vt:lpstr>
      <vt:lpstr>Paradigms of recommender systems</vt:lpstr>
      <vt:lpstr>Paradigms of recommender systems</vt:lpstr>
      <vt:lpstr>Paradigms of recommender systems</vt:lpstr>
      <vt:lpstr>PowerPoint 簡報</vt:lpstr>
      <vt:lpstr>PowerPoint 簡報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markus</dc:creator>
  <cp:lastModifiedBy>杜昉紜</cp:lastModifiedBy>
  <cp:revision>1147</cp:revision>
  <cp:lastPrinted>2013-09-25T05:18:50Z</cp:lastPrinted>
  <dcterms:created xsi:type="dcterms:W3CDTF">2006-04-22T09:23:14Z</dcterms:created>
  <dcterms:modified xsi:type="dcterms:W3CDTF">2022-10-23T02:53:10Z</dcterms:modified>
</cp:coreProperties>
</file>